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5"/>
    <p:sldMasterId id="214748367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Roboto Mon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72C0AB5-10EF-47F5-BEDA-D25E81AF8E9A}">
  <a:tblStyle styleId="{D72C0AB5-10EF-47F5-BEDA-D25E81AF8E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RobotoMono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obotoMono-italic.fntdata"/><Relationship Id="rId25" Type="http://schemas.openxmlformats.org/officeDocument/2006/relationships/font" Target="fonts/RobotoMono-bold.fntdata"/><Relationship Id="rId27" Type="http://schemas.openxmlformats.org/officeDocument/2006/relationships/font" Target="fonts/RobotoMono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jpg>
</file>

<file path=ppt/media/image2.png>
</file>

<file path=ppt/media/image3.jpg>
</file>

<file path=ppt/media/image5.jp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4a3bbc2070_4_2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4a3bbc2070_4_2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4a3bbc2070_3_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4a3bbc2070_3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4a3bbc2070_3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4a3bbc2070_3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4a3bbc2070_3_1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4a3bbc2070_3_1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4a3bbc2070_3_1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4a3bbc2070_3_1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4a3bbc2070_3_1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4a3bbc2070_3_1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7d2391515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7d2391515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4a3bbc2070_4_1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4a3bbc2070_4_1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61" name="Google Shape;61;p15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" name="Google Shape;69;p15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73" name="Google Shape;73;p16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1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1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7" name="Google Shape;87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8" name="Google Shape;98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1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" name="Google Shape;104;p1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1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1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116" name="Google Shape;116;p20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" name="Google Shape;120;p2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2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2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20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" name="Google Shape;126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7" name="Google Shape;127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1" name="Google Shape;131;p21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2" name="Google Shape;132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2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" name="Google Shape;134;p2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2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2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" name="Google Shape;139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0" name="Google Shape;140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" name="Google Shape;142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3" name="Google Shape;143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2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" name="Google Shape;145;p2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2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2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" name="Google Shape;150;p2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1" name="Google Shape;151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" name="Google Shape;153;p23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2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7" name="Google Shape;157;p2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2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62" name="Google Shape;162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2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" name="Google Shape;165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2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2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2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" name="Google Shape;172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73" name="Google Shape;173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" name="Google Shape;175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6" name="Google Shape;176;p2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7" name="Google Shape;177;p2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8" name="Google Shape;178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0" name="Google Shape;180;p2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85" name="Google Shape;185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2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7" name="Google Shape;187;p2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2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2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92" name="Google Shape;192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" name="Google Shape;194;p27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6" name="Google Shape;196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2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8" name="Google Shape;198;p2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2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2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2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4" name="Google Shape;204;p2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2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9" name="Google Shape;209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0" name="Google Shape;210;p29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1" name="Google Shape;211;p29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2" name="Google Shape;212;p29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3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15" name="Google Shape;215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" name="Google Shape;217;p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3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0" name="Google Shape;220;p3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3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3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CCCCC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rgbClr val="CCCCCC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/>
          <p:nvPr>
            <p:ph type="ctrTitle"/>
          </p:nvPr>
        </p:nvSpPr>
        <p:spPr>
          <a:xfrm>
            <a:off x="729450" y="1322450"/>
            <a:ext cx="76893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EcoTrade: A Sustainable E-commerce Platform for School Supplies</a:t>
            </a:r>
            <a:endParaRPr sz="3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28" name="Google Shape;228;p31"/>
          <p:cNvSpPr txBox="1"/>
          <p:nvPr>
            <p:ph idx="1" type="subTitle"/>
          </p:nvPr>
        </p:nvSpPr>
        <p:spPr>
          <a:xfrm>
            <a:off x="2126538" y="3236397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Eco-Friendly Supplies for a Brighter Tomorrow</a:t>
            </a:r>
            <a:endParaRPr b="1"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2"/>
          <p:cNvSpPr txBox="1"/>
          <p:nvPr>
            <p:ph type="title"/>
          </p:nvPr>
        </p:nvSpPr>
        <p:spPr>
          <a:xfrm>
            <a:off x="1062925" y="91300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4EA7"/>
                </a:solidFill>
              </a:rPr>
              <a:t>User </a:t>
            </a:r>
            <a:r>
              <a:rPr lang="en">
                <a:solidFill>
                  <a:srgbClr val="674EA7"/>
                </a:solidFill>
              </a:rPr>
              <a:t>Description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234" name="Google Shape;234;p32"/>
          <p:cNvSpPr txBox="1"/>
          <p:nvPr/>
        </p:nvSpPr>
        <p:spPr>
          <a:xfrm>
            <a:off x="3494688" y="27811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5" name="Google Shape;235;p32"/>
          <p:cNvSpPr txBox="1"/>
          <p:nvPr/>
        </p:nvSpPr>
        <p:spPr>
          <a:xfrm>
            <a:off x="1811050" y="2112500"/>
            <a:ext cx="53577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/>
              <a:t>Students</a:t>
            </a:r>
            <a:r>
              <a:rPr lang="en" sz="1100"/>
              <a:t> 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– Can browse, purchase, and track eco-friendly school supplies.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 – Can order sustainable supplies for them..</a:t>
            </a:r>
            <a:br>
              <a:rPr lang="en" sz="1100"/>
            </a:b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 txBox="1"/>
          <p:nvPr>
            <p:ph type="title"/>
          </p:nvPr>
        </p:nvSpPr>
        <p:spPr>
          <a:xfrm>
            <a:off x="-5" y="582381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4EA7"/>
                </a:solidFill>
              </a:rPr>
              <a:t>System Architecture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241" name="Google Shape;241;p33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shutterstock_429987889_edited.jpg" id="242" name="Google Shape;242;p33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1117575"/>
            <a:ext cx="9144000" cy="423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375" y="1306450"/>
            <a:ext cx="7715251" cy="385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/>
          <p:nvPr>
            <p:ph type="title"/>
          </p:nvPr>
        </p:nvSpPr>
        <p:spPr>
          <a:xfrm>
            <a:off x="874875" y="1307125"/>
            <a:ext cx="2087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674EA7"/>
                </a:solidFill>
              </a:rPr>
              <a:t>Use Case Diagram</a:t>
            </a:r>
            <a:endParaRPr sz="1700">
              <a:solidFill>
                <a:srgbClr val="674EA7"/>
              </a:solidFill>
            </a:endParaRPr>
          </a:p>
        </p:txBody>
      </p:sp>
      <p:pic>
        <p:nvPicPr>
          <p:cNvPr id="249" name="Google Shape;24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4375" y="476250"/>
            <a:ext cx="5445000" cy="451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5"/>
          <p:cNvSpPr txBox="1"/>
          <p:nvPr>
            <p:ph type="title"/>
          </p:nvPr>
        </p:nvSpPr>
        <p:spPr>
          <a:xfrm>
            <a:off x="83660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674EA7"/>
                </a:solidFill>
              </a:rPr>
              <a:t>Data Dictionary</a:t>
            </a:r>
            <a:endParaRPr sz="2200">
              <a:solidFill>
                <a:srgbClr val="674EA7"/>
              </a:solidFill>
            </a:endParaRPr>
          </a:p>
        </p:txBody>
      </p:sp>
      <p:pic>
        <p:nvPicPr>
          <p:cNvPr id="255" name="Google Shape;25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800" y="2006250"/>
            <a:ext cx="4341198" cy="306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1875" y="2006250"/>
            <a:ext cx="4149724" cy="30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6"/>
          <p:cNvSpPr txBox="1"/>
          <p:nvPr>
            <p:ph type="title"/>
          </p:nvPr>
        </p:nvSpPr>
        <p:spPr>
          <a:xfrm>
            <a:off x="735360" y="459513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" sz="1700">
                <a:solidFill>
                  <a:srgbClr val="674EA7"/>
                </a:solidFill>
                <a:latin typeface="Arial"/>
                <a:ea typeface="Arial"/>
                <a:cs typeface="Arial"/>
                <a:sym typeface="Arial"/>
              </a:rPr>
              <a:t>Database Relationship Diagram (ERD)</a:t>
            </a:r>
            <a:endParaRPr b="0" sz="1100">
              <a:solidFill>
                <a:srgbClr val="674EA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aphicFrame>
        <p:nvGraphicFramePr>
          <p:cNvPr id="262" name="Google Shape;262;p36"/>
          <p:cNvGraphicFramePr/>
          <p:nvPr/>
        </p:nvGraphicFramePr>
        <p:xfrm>
          <a:off x="756329" y="185199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{D72C0AB5-10EF-47F5-BEDA-D25E81AF8E9A}</a:tableStyleId>
              </a:tblPr>
              <a:tblGrid>
                <a:gridCol w="2543775"/>
                <a:gridCol w="2543775"/>
                <a:gridCol w="2543775"/>
              </a:tblGrid>
              <a:tr h="461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Relationship 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Entities Involved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Description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0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1-to-Many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Users - Orders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 user can place many orders.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0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1-to-Many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Order - Order Items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Each order can multiple order items.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0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Many-to-1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Order Items - School Supplies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Each order item is for a specific school </a:t>
                      </a:r>
                      <a:r>
                        <a:rPr lang="en"/>
                        <a:t>supplies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7"/>
          <p:cNvSpPr txBox="1"/>
          <p:nvPr/>
        </p:nvSpPr>
        <p:spPr>
          <a:xfrm>
            <a:off x="1377725" y="1239950"/>
            <a:ext cx="64905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674EA7"/>
                </a:solidFill>
              </a:rPr>
              <a:t>Target Sustainable Development Goals (SDGs)</a:t>
            </a:r>
            <a:endParaRPr b="1" sz="1700">
              <a:solidFill>
                <a:srgbClr val="674EA7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SDG 4 – Quality Education</a:t>
            </a:r>
            <a:br>
              <a:rPr b="1" lang="en" sz="1100"/>
            </a:br>
            <a:endParaRPr b="1"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Provides affordable and accessible school supplies to support learning.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SDG 12 – Responsible Consumption and Production</a:t>
            </a:r>
            <a:br>
              <a:rPr b="1" lang="en" sz="1100"/>
            </a:br>
            <a:endParaRPr b="1"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Encourages use of sustainable, eco-labeled school products.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SDG 13 – Climate Action</a:t>
            </a:r>
            <a:br>
              <a:rPr b="1" lang="en" sz="1100"/>
            </a:br>
            <a:endParaRPr b="1"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Promotes eco-conscious purchases and reduces carbon footprints.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SDG 9 – Industry, Innovation, and Infrastructure</a:t>
            </a:r>
            <a:br>
              <a:rPr b="1" lang="en" sz="1100"/>
            </a:br>
            <a:endParaRPr b="1"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Uses ERP technology to digitize and optimize the school supply chain.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674EA7"/>
                </a:solidFill>
              </a:rPr>
              <a:t>Thank you.</a:t>
            </a:r>
            <a:endParaRPr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